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Roboto" panose="020B0604020202020204" charset="0"/>
      <p:regular r:id="rId40"/>
      <p:bold r:id="rId41"/>
      <p:italic r:id="rId42"/>
      <p:boldItalic r:id="rId43"/>
    </p:embeddedFont>
    <p:embeddedFont>
      <p:font typeface="Impact" panose="020B0806030902050204" pitchFamily="34" charset="0"/>
      <p:regular r:id="rId44"/>
    </p:embeddedFont>
    <p:embeddedFont>
      <p:font typeface="Roboto Slab" panose="020B0604020202020204" charset="0"/>
      <p:regular r:id="rId45"/>
      <p:bold r:id="rId46"/>
    </p:embeddedFont>
    <p:embeddedFont>
      <p:font typeface="Architects Daughter" panose="020B0604020202020204" charset="0"/>
      <p:regular r:id="rId47"/>
    </p:embeddedFont>
    <p:embeddedFont>
      <p:font typeface="Calibri" panose="020F0502020204030204" pitchFamily="34" charset="0"/>
      <p:regular r:id="rId48"/>
      <p:bold r:id="rId49"/>
      <p:italic r:id="rId50"/>
      <p:boldItalic r:id="rId51"/>
    </p:embeddedFont>
    <p:embeddedFont>
      <p:font typeface="Metal" panose="020B0604020202020204" charset="0"/>
      <p:regular r:id="rId52"/>
    </p:embeddedFont>
    <p:embeddedFont>
      <p:font typeface="Luckiest Guy"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20</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21</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22</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23</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Negative and positive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4"/>
            <a:ext cx="1081625" cy="1124949"/>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1" y="33429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14" name="Shape 14"/>
          <p:cNvSpPr txBox="1">
            <a:spLocks noGrp="1"/>
          </p:cNvSpPr>
          <p:nvPr>
            <p:ph type="subTitle" idx="1"/>
          </p:nvPr>
        </p:nvSpPr>
        <p:spPr>
          <a:xfrm>
            <a:off x="1680300" y="3049450"/>
            <a:ext cx="5783400" cy="909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1pPr>
            <a:lvl2pPr marL="457200" marR="0" lvl="1"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2pPr>
            <a:lvl3pPr marL="914400" marR="0" lvl="2"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3pPr>
            <a:lvl4pPr marL="1371600" marR="0" lvl="3"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4pPr>
            <a:lvl5pPr marL="1828800" marR="0" lvl="4"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5pPr>
            <a:lvl6pPr marL="2286000" marR="0" lvl="5"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6pPr>
            <a:lvl7pPr marL="2743200" marR="0" lvl="6"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7pPr>
            <a:lvl8pPr marL="3200400" marR="0" lvl="7"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8pPr>
            <a:lvl9pPr marL="3657600" marR="0" lvl="8"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txBox="1">
            <a:spLocks noGrp="1"/>
          </p:cNvSpPr>
          <p:nvPr>
            <p:ph type="title"/>
          </p:nvPr>
        </p:nvSpPr>
        <p:spPr>
          <a:xfrm>
            <a:off x="387900" y="1152450"/>
            <a:ext cx="8368200"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5"/>
              </a:buClr>
              <a:buFont typeface="Roboto Slab"/>
              <a:buNone/>
              <a:defRPr sz="13000" b="0" i="0" u="none" strike="noStrike" cap="none">
                <a:solidFill>
                  <a:schemeClr val="accent5"/>
                </a:solidFill>
                <a:latin typeface="Roboto Slab"/>
                <a:ea typeface="Roboto Slab"/>
                <a:cs typeface="Roboto Slab"/>
                <a:sym typeface="Roboto Slab"/>
              </a:defRPr>
            </a:lvl1pPr>
            <a:lvl2pPr lvl="1"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2pPr>
            <a:lvl3pPr lvl="2"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3pPr>
            <a:lvl4pPr lvl="3"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4pPr>
            <a:lvl5pPr lvl="4"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5pPr>
            <a:lvl6pPr lvl="5"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6pPr>
            <a:lvl7pPr lvl="6"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7pPr>
            <a:lvl8pPr lvl="7"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8pPr>
            <a:lvl9pPr lvl="8"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9pPr>
          </a:lstStyle>
          <a:p>
            <a:endParaRPr/>
          </a:p>
        </p:txBody>
      </p:sp>
      <p:sp>
        <p:nvSpPr>
          <p:cNvPr id="55" name="Shape 55"/>
          <p:cNvSpPr txBox="1">
            <a:spLocks noGrp="1"/>
          </p:cNvSpPr>
          <p:nvPr>
            <p:ph type="body" idx="1"/>
          </p:nvPr>
        </p:nvSpPr>
        <p:spPr>
          <a:xfrm>
            <a:off x="387900" y="2919450"/>
            <a:ext cx="8368200"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724400" y="1297781"/>
            <a:ext cx="4495800" cy="1102500"/>
          </a:xfrm>
          <a:prstGeom prst="rect">
            <a:avLst/>
          </a:prstGeom>
          <a:noFill/>
          <a:ln>
            <a:noFill/>
          </a:ln>
          <a:effectLst>
            <a:outerShdw blurRad="63500" dist="38098" dir="2700000" algn="ctr" rotWithShape="0">
              <a:schemeClr val="dk1">
                <a:alpha val="74900"/>
              </a:schemeClr>
            </a:outerShdw>
          </a:effectLst>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lt1"/>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67" name="Shape 67"/>
          <p:cNvSpPr txBox="1">
            <a:spLocks noGrp="1"/>
          </p:cNvSpPr>
          <p:nvPr>
            <p:ph type="subTitle" idx="1"/>
          </p:nvPr>
        </p:nvSpPr>
        <p:spPr>
          <a:xfrm>
            <a:off x="4724400" y="2343150"/>
            <a:ext cx="4495800" cy="1314600"/>
          </a:xfrm>
          <a:prstGeom prst="rect">
            <a:avLst/>
          </a:prstGeom>
          <a:noFill/>
          <a:ln>
            <a:noFill/>
          </a:ln>
          <a:effectLst>
            <a:outerShdw blurRad="63500" dist="38098" dir="2700000" algn="ctr" rotWithShape="0">
              <a:schemeClr val="dk1">
                <a:alpha val="74900"/>
              </a:schemeClr>
            </a:outerShdw>
          </a:effectLst>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68" name="Shape 68"/>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73" name="Shape 7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74" name="Shape 74"/>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79" name="Shape 79"/>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6pPr>
            <a:lvl7pPr marL="2743200" marR="0" lvl="6"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7pPr>
            <a:lvl8pPr marL="3200400" marR="0" lvl="7"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8pPr>
            <a:lvl9pPr marL="3657600" marR="0" lvl="8"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9pPr>
          </a:lstStyle>
          <a:p>
            <a:endParaRPr/>
          </a:p>
        </p:txBody>
      </p:sp>
      <p:sp>
        <p:nvSpPr>
          <p:cNvPr id="80" name="Shape 80"/>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85" name="Shape 85"/>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6pPr>
            <a:lvl7pPr marL="2971800" marR="0" lvl="6"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7pPr>
            <a:lvl8pPr marL="3429000" marR="0" lvl="7"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8pPr>
            <a:lvl9pPr marL="3886200" marR="0" lvl="8"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9pPr>
          </a:lstStyle>
          <a:p>
            <a:endParaRPr/>
          </a:p>
        </p:txBody>
      </p:sp>
      <p:sp>
        <p:nvSpPr>
          <p:cNvPr id="86" name="Shape 86"/>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6pPr>
            <a:lvl7pPr marL="2971800" marR="0" lvl="6"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7pPr>
            <a:lvl8pPr marL="3429000" marR="0" lvl="7"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8pPr>
            <a:lvl9pPr marL="3886200" marR="0" lvl="8"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9pPr>
          </a:lstStyle>
          <a:p>
            <a:endParaRPr/>
          </a:p>
        </p:txBody>
      </p:sp>
      <p:sp>
        <p:nvSpPr>
          <p:cNvPr id="87" name="Shape 87"/>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92" name="Shape 92"/>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6pPr>
            <a:lvl7pPr marL="2743200" marR="0" lvl="6"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7pPr>
            <a:lvl8pPr marL="3200400" marR="0" lvl="7"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8pPr>
            <a:lvl9pPr marL="3657600" marR="0" lvl="8"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9pPr>
          </a:lstStyle>
          <a:p>
            <a:endParaRPr/>
          </a:p>
        </p:txBody>
      </p:sp>
      <p:sp>
        <p:nvSpPr>
          <p:cNvPr id="93" name="Shape 93"/>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6pPr>
            <a:lvl7pPr marL="2971800" marR="0" lvl="6"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7pPr>
            <a:lvl8pPr marL="3429000" marR="0" lvl="7"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8pPr>
            <a:lvl9pPr marL="3886200" marR="0" lvl="8"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9pPr>
          </a:lstStyle>
          <a:p>
            <a:endParaRPr/>
          </a:p>
        </p:txBody>
      </p:sp>
      <p:sp>
        <p:nvSpPr>
          <p:cNvPr id="94" name="Shape 94"/>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6pPr>
            <a:lvl7pPr marL="2743200" marR="0" lvl="6"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7pPr>
            <a:lvl8pPr marL="3200400" marR="0" lvl="7"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8pPr>
            <a:lvl9pPr marL="3657600" marR="0" lvl="8"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9pPr>
          </a:lstStyle>
          <a:p>
            <a:endParaRPr/>
          </a:p>
        </p:txBody>
      </p:sp>
      <p:sp>
        <p:nvSpPr>
          <p:cNvPr id="95" name="Shape 95"/>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6pPr>
            <a:lvl7pPr marL="2971800" marR="0" lvl="6"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7pPr>
            <a:lvl8pPr marL="3429000" marR="0" lvl="7"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8pPr>
            <a:lvl9pPr marL="3886200" marR="0" lvl="8"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9pPr>
          </a:lstStyle>
          <a:p>
            <a:endParaRPr/>
          </a:p>
        </p:txBody>
      </p:sp>
      <p:sp>
        <p:nvSpPr>
          <p:cNvPr id="96" name="Shape 96"/>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01" name="Shape 101"/>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10" name="Shape 110"/>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11" name="Shape 111"/>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6pPr>
            <a:lvl7pPr marL="2743200" marR="0" lvl="6"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7pPr>
            <a:lvl8pPr marL="3200400" marR="0" lvl="7"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8pPr>
            <a:lvl9pPr marL="3657600" marR="0" lvl="8"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9pPr>
          </a:lstStyle>
          <a:p>
            <a:endParaRPr/>
          </a:p>
        </p:txBody>
      </p:sp>
      <p:sp>
        <p:nvSpPr>
          <p:cNvPr id="112" name="Shape 112"/>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cxnSp>
        <p:nvCxnSpPr>
          <p:cNvPr id="17" name="Shape 17"/>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19" name="Shape 19"/>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0" name="Shape 2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17" name="Shape 117"/>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6pPr>
            <a:lvl7pPr marL="2743200" marR="0" lvl="6"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7pPr>
            <a:lvl8pPr marL="3200400" marR="0" lvl="7"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8pPr>
            <a:lvl9pPr marL="3657600" marR="0" lvl="8"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9pPr>
          </a:lstStyle>
          <a:p>
            <a:endParaRPr/>
          </a:p>
        </p:txBody>
      </p:sp>
      <p:sp>
        <p:nvSpPr>
          <p:cNvPr id="118" name="Shape 118"/>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6pPr>
            <a:lvl7pPr marL="2743200" marR="0" lvl="6"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7pPr>
            <a:lvl8pPr marL="3200400" marR="0" lvl="7"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8pPr>
            <a:lvl9pPr marL="3657600" marR="0" lvl="8"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9pPr>
          </a:lstStyle>
          <a:p>
            <a:endParaRPr/>
          </a:p>
        </p:txBody>
      </p:sp>
      <p:sp>
        <p:nvSpPr>
          <p:cNvPr id="119" name="Shape 119"/>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24" name="Shape 124"/>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25" name="Shape 125"/>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30" name="Shape 130"/>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31" name="Shape 131"/>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cxnSp>
        <p:nvCxnSpPr>
          <p:cNvPr id="22" name="Shape 2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3" name="Shape 23"/>
          <p:cNvSpPr txBox="1">
            <a:spLocks noGrp="1"/>
          </p:cNvSpPr>
          <p:nvPr>
            <p:ph type="title"/>
          </p:nvPr>
        </p:nvSpPr>
        <p:spPr>
          <a:xfrm>
            <a:off x="480750" y="1764950"/>
            <a:ext cx="8222100" cy="90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8" name="Shape 28"/>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9" name="Shape 29"/>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0" name="Shape 3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33" name="Shape 3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5"/>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37" name="Shape 37"/>
          <p:cNvSpPr txBox="1">
            <a:spLocks noGrp="1"/>
          </p:cNvSpPr>
          <p:nvPr>
            <p:ph type="body" idx="1"/>
          </p:nvPr>
        </p:nvSpPr>
        <p:spPr>
          <a:xfrm>
            <a:off x="387900" y="1594025"/>
            <a:ext cx="2807999"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8" name="Shape 3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41" name="Shape 4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4" name="Shape 44"/>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199" cy="15062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46" name="Shape 46"/>
          <p:cNvSpPr txBox="1">
            <a:spLocks noGrp="1"/>
          </p:cNvSpPr>
          <p:nvPr>
            <p:ph type="subTitle" idx="1"/>
          </p:nvPr>
        </p:nvSpPr>
        <p:spPr>
          <a:xfrm>
            <a:off x="265500" y="2769000"/>
            <a:ext cx="4045199" cy="13455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1pPr>
            <a:lvl2pPr marL="457200" marR="0" lvl="1"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2pPr>
            <a:lvl3pPr marL="914400" marR="0" lvl="2"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3pPr>
            <a:lvl4pPr marL="1371600" marR="0" lvl="3"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4pPr>
            <a:lvl5pPr marL="1828800" marR="0" lvl="4"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5pPr>
            <a:lvl6pPr marL="2286000" marR="0" lvl="5"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6pPr>
            <a:lvl7pPr marL="2743200" marR="0" lvl="6"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7pPr>
            <a:lvl8pPr marL="3200400" marR="0" lvl="7"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8pPr>
            <a:lvl9pPr marL="3657600" marR="0" lvl="8"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1" name="Shape 5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61" name="Shape 6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62" name="Shape 62"/>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Df1eI1zjcw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CpEaLSIP5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4000" b="0" i="0" u="none" strike="noStrike" cap="none">
                <a:solidFill>
                  <a:schemeClr val="dk1"/>
                </a:solidFill>
                <a:latin typeface="Luckiest Guy"/>
                <a:ea typeface="Luckiest Guy"/>
                <a:cs typeface="Luckiest Guy"/>
                <a:sym typeface="Luckiest Guy"/>
              </a:rPr>
              <a:t>Refusal Skills: </a:t>
            </a:r>
            <a:r>
              <a:rPr lang="en">
                <a:latin typeface="Luckiest Guy"/>
                <a:ea typeface="Luckiest Guy"/>
                <a:cs typeface="Luckiest Guy"/>
                <a:sym typeface="Luckiest Guy"/>
              </a:rPr>
              <a:t>Peer Pressure</a:t>
            </a:r>
          </a:p>
        </p:txBody>
      </p:sp>
      <p:pic>
        <p:nvPicPr>
          <p:cNvPr id="139" name="Shape 139"/>
          <p:cNvPicPr preferRelativeResize="0"/>
          <p:nvPr/>
        </p:nvPicPr>
        <p:blipFill rotWithShape="1">
          <a:blip r:embed="rId3">
            <a:alphaModFix/>
          </a:blip>
          <a:srcRect l="57233"/>
          <a:stretch/>
        </p:blipFill>
        <p:spPr>
          <a:xfrm>
            <a:off x="544200" y="2632725"/>
            <a:ext cx="2460374"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87900" y="458025"/>
            <a:ext cx="4872300" cy="3078900"/>
          </a:xfrm>
          <a:prstGeom prst="rect">
            <a:avLst/>
          </a:prstGeom>
        </p:spPr>
        <p:txBody>
          <a:bodyPr lIns="91425" tIns="91425" rIns="91425" bIns="91425" anchor="b" anchorCtr="0">
            <a:noAutofit/>
          </a:bodyPr>
          <a:lstStyle/>
          <a:p>
            <a:pPr lvl="0" algn="ctr">
              <a:spcBef>
                <a:spcPts val="0"/>
              </a:spcBef>
              <a:buNone/>
            </a:pPr>
            <a:r>
              <a:rPr lang="en">
                <a:latin typeface="Architects Daughter"/>
                <a:ea typeface="Architects Daughter"/>
                <a:cs typeface="Architects Daughter"/>
                <a:sym typeface="Architects Daughter"/>
              </a:rPr>
              <a:t>Why do some teens seem to be more susceptible than others to such pressure?</a:t>
            </a:r>
          </a:p>
        </p:txBody>
      </p:sp>
      <p:pic>
        <p:nvPicPr>
          <p:cNvPr id="206" name="Shape 206"/>
          <p:cNvPicPr preferRelativeResize="0"/>
          <p:nvPr/>
        </p:nvPicPr>
        <p:blipFill>
          <a:blip r:embed="rId3">
            <a:alphaModFix/>
          </a:blip>
          <a:stretch>
            <a:fillRect/>
          </a:stretch>
        </p:blipFill>
        <p:spPr>
          <a:xfrm>
            <a:off x="5463775" y="152600"/>
            <a:ext cx="3589825" cy="448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63075" y="1072350"/>
            <a:ext cx="3682800" cy="3882000"/>
          </a:xfrm>
          <a:prstGeom prst="rect">
            <a:avLst/>
          </a:prstGeom>
        </p:spPr>
        <p:txBody>
          <a:bodyPr lIns="91425" tIns="91425" rIns="91425" bIns="91425" anchor="b" anchorCtr="0">
            <a:noAutofit/>
          </a:bodyPr>
          <a:lstStyle/>
          <a:p>
            <a:pPr lvl="0">
              <a:spcBef>
                <a:spcPts val="0"/>
              </a:spcBef>
              <a:buNone/>
            </a:pPr>
            <a:r>
              <a:rPr lang="en" sz="3600">
                <a:latin typeface="Architects Daughter"/>
                <a:ea typeface="Architects Daughter"/>
                <a:cs typeface="Architects Daughter"/>
                <a:sym typeface="Architects Daughter"/>
              </a:rPr>
              <a:t>How do technology and social media affect the way people influence each other?</a:t>
            </a:r>
          </a:p>
        </p:txBody>
      </p:sp>
      <p:pic>
        <p:nvPicPr>
          <p:cNvPr id="212" name="Shape 212"/>
          <p:cNvPicPr preferRelativeResize="0"/>
          <p:nvPr/>
        </p:nvPicPr>
        <p:blipFill>
          <a:blip r:embed="rId3">
            <a:alphaModFix/>
          </a:blip>
          <a:stretch>
            <a:fillRect/>
          </a:stretch>
        </p:blipFill>
        <p:spPr>
          <a:xfrm>
            <a:off x="3662425" y="152400"/>
            <a:ext cx="5405375" cy="480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87875" y="3683400"/>
            <a:ext cx="3672300" cy="686100"/>
          </a:xfrm>
          <a:prstGeom prst="rect">
            <a:avLst/>
          </a:prstGeom>
        </p:spPr>
        <p:txBody>
          <a:bodyPr lIns="91425" tIns="91425" rIns="91425" bIns="91425" anchor="b" anchorCtr="0">
            <a:noAutofit/>
          </a:bodyPr>
          <a:lstStyle/>
          <a:p>
            <a:pPr lvl="0" algn="ctr">
              <a:spcBef>
                <a:spcPts val="0"/>
              </a:spcBef>
              <a:buNone/>
            </a:pPr>
            <a:r>
              <a:rPr lang="en">
                <a:latin typeface="Architects Daughter"/>
                <a:ea typeface="Architects Daughter"/>
                <a:cs typeface="Architects Daughter"/>
                <a:sym typeface="Architects Daughter"/>
              </a:rPr>
              <a:t>What advice would you give to someone dealing with negative peer pressure?</a:t>
            </a:r>
          </a:p>
        </p:txBody>
      </p:sp>
      <p:pic>
        <p:nvPicPr>
          <p:cNvPr id="218" name="Shape 218"/>
          <p:cNvPicPr preferRelativeResize="0"/>
          <p:nvPr/>
        </p:nvPicPr>
        <p:blipFill>
          <a:blip r:embed="rId3">
            <a:alphaModFix/>
          </a:blip>
          <a:stretch>
            <a:fillRect/>
          </a:stretch>
        </p:blipFill>
        <p:spPr>
          <a:xfrm>
            <a:off x="4477998" y="2139700"/>
            <a:ext cx="4419024" cy="2797424"/>
          </a:xfrm>
          <a:prstGeom prst="rect">
            <a:avLst/>
          </a:prstGeom>
          <a:noFill/>
          <a:ln>
            <a:noFill/>
          </a:ln>
        </p:spPr>
      </p:pic>
      <p:pic>
        <p:nvPicPr>
          <p:cNvPr id="219" name="Shape 219"/>
          <p:cNvPicPr preferRelativeResize="0"/>
          <p:nvPr/>
        </p:nvPicPr>
        <p:blipFill>
          <a:blip r:embed="rId4">
            <a:alphaModFix/>
          </a:blip>
          <a:stretch>
            <a:fillRect/>
          </a:stretch>
        </p:blipFill>
        <p:spPr>
          <a:xfrm>
            <a:off x="5930650" y="98825"/>
            <a:ext cx="2797425" cy="2797425"/>
          </a:xfrm>
          <a:prstGeom prst="rect">
            <a:avLst/>
          </a:prstGeom>
          <a:noFill/>
          <a:ln>
            <a:noFill/>
          </a:ln>
        </p:spPr>
      </p:pic>
      <p:pic>
        <p:nvPicPr>
          <p:cNvPr id="220" name="Shape 220" descr="Screen Shot 2017-02-12 at 6.44.41 PM.png"/>
          <p:cNvPicPr preferRelativeResize="0"/>
          <p:nvPr/>
        </p:nvPicPr>
        <p:blipFill>
          <a:blip r:embed="rId5">
            <a:alphaModFix/>
          </a:blip>
          <a:stretch>
            <a:fillRect/>
          </a:stretch>
        </p:blipFill>
        <p:spPr>
          <a:xfrm>
            <a:off x="152400" y="152400"/>
            <a:ext cx="5348907" cy="183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Top 5 Influences on Teens for Drugs/Alcohol</a:t>
            </a:r>
          </a:p>
        </p:txBody>
      </p:sp>
      <p:sp>
        <p:nvSpPr>
          <p:cNvPr id="226" name="Shape 22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5 even groups</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Each group comes up with their top 5 influences</a:t>
            </a:r>
          </a:p>
          <a:p>
            <a:pPr marL="457200" lvl="0" indent="-419100">
              <a:spcBef>
                <a:spcPts val="0"/>
              </a:spcBef>
              <a:buSzPct val="100000"/>
              <a:buFont typeface="Architects Daughter"/>
              <a:buChar char="●"/>
            </a:pPr>
            <a:r>
              <a:rPr lang="en" sz="3000">
                <a:latin typeface="Architects Daughter"/>
                <a:ea typeface="Architects Daughter"/>
                <a:cs typeface="Architects Daughter"/>
                <a:sym typeface="Architects Daughter"/>
              </a:rPr>
              <a:t>Class vote to determine overall top 5 influences for the class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Class Top 5 Influences</a:t>
            </a:r>
          </a:p>
        </p:txBody>
      </p:sp>
      <p:pic>
        <p:nvPicPr>
          <p:cNvPr id="232" name="Shape 232"/>
          <p:cNvPicPr preferRelativeResize="0"/>
          <p:nvPr/>
        </p:nvPicPr>
        <p:blipFill>
          <a:blip r:embed="rId3">
            <a:alphaModFix/>
          </a:blip>
          <a:stretch>
            <a:fillRect/>
          </a:stretch>
        </p:blipFill>
        <p:spPr>
          <a:xfrm>
            <a:off x="1113225" y="1094652"/>
            <a:ext cx="7210501" cy="4048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Refusal Skills</a:t>
            </a:r>
          </a:p>
        </p:txBody>
      </p:sp>
      <p:sp>
        <p:nvSpPr>
          <p:cNvPr id="238" name="Shape 238"/>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chemeClr val="dk1"/>
                </a:solidFill>
                <a:latin typeface="Architects Daughter"/>
                <a:ea typeface="Architects Daughter"/>
                <a:cs typeface="Architects Daughter"/>
                <a:sym typeface="Architects Daughter"/>
              </a:rPr>
              <a:t>What are they?</a:t>
            </a:r>
          </a:p>
          <a:p>
            <a:pPr marL="457200" marR="0" lvl="0" indent="-228600" algn="l" rtl="0">
              <a:lnSpc>
                <a:spcPct val="115000"/>
              </a:lnSpc>
              <a:spcBef>
                <a:spcPts val="1600"/>
              </a:spcBef>
              <a:spcAft>
                <a:spcPts val="0"/>
              </a:spcAft>
              <a:buClr>
                <a:schemeClr val="dk1"/>
              </a:buClr>
              <a:buSzPct val="100000"/>
              <a:buFont typeface="Architects Daughter"/>
              <a:buChar char="-"/>
            </a:pPr>
            <a:r>
              <a:rPr lang="en" sz="1800" b="0" i="0" u="none" strike="noStrike" cap="none">
                <a:solidFill>
                  <a:schemeClr val="dk1"/>
                </a:solidFill>
                <a:latin typeface="Architects Daughter"/>
                <a:ea typeface="Architects Daughter"/>
                <a:cs typeface="Architects Daughter"/>
                <a:sym typeface="Architects Daughter"/>
              </a:rPr>
              <a:t>The many different ways to turn down </a:t>
            </a:r>
            <a:r>
              <a:rPr lang="en">
                <a:latin typeface="Architects Daughter"/>
                <a:ea typeface="Architects Daughter"/>
                <a:cs typeface="Architects Daughter"/>
                <a:sym typeface="Architects Daughter"/>
              </a:rPr>
              <a:t>drugs, alcohol</a:t>
            </a:r>
            <a:r>
              <a:rPr lang="en" sz="1800" b="0" i="0" u="none" strike="noStrike" cap="none">
                <a:solidFill>
                  <a:schemeClr val="dk1"/>
                </a:solidFill>
                <a:latin typeface="Architects Daughter"/>
                <a:ea typeface="Architects Daughter"/>
                <a:cs typeface="Architects Daughter"/>
                <a:sym typeface="Architects Daughter"/>
              </a:rPr>
              <a:t> and other subjects (Yes, there are more ways than just simply saying no).</a:t>
            </a:r>
          </a:p>
        </p:txBody>
      </p:sp>
      <p:pic>
        <p:nvPicPr>
          <p:cNvPr id="239" name="Shape 239" descr="Image result for refuse"/>
          <p:cNvPicPr preferRelativeResize="0"/>
          <p:nvPr/>
        </p:nvPicPr>
        <p:blipFill rotWithShape="1">
          <a:blip r:embed="rId3">
            <a:alphaModFix/>
          </a:blip>
          <a:srcRect/>
          <a:stretch/>
        </p:blipFill>
        <p:spPr>
          <a:xfrm>
            <a:off x="6066198" y="2806600"/>
            <a:ext cx="1943100" cy="1762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rtl="0">
              <a:spcBef>
                <a:spcPts val="0"/>
              </a:spcBef>
              <a:buNone/>
            </a:pPr>
            <a:r>
              <a:rPr lang="en">
                <a:latin typeface="Luckiest Guy"/>
                <a:ea typeface="Luckiest Guy"/>
                <a:cs typeface="Luckiest Guy"/>
                <a:sym typeface="Luckiest Guy"/>
              </a:rPr>
              <a:t>What makes it easier/harder to refuse something?</a:t>
            </a:r>
          </a:p>
        </p:txBody>
      </p:sp>
      <p:pic>
        <p:nvPicPr>
          <p:cNvPr id="245" name="Shape 245"/>
          <p:cNvPicPr preferRelativeResize="0"/>
          <p:nvPr/>
        </p:nvPicPr>
        <p:blipFill>
          <a:blip r:embed="rId3">
            <a:alphaModFix/>
          </a:blip>
          <a:stretch>
            <a:fillRect/>
          </a:stretch>
        </p:blipFill>
        <p:spPr>
          <a:xfrm>
            <a:off x="152400" y="1296525"/>
            <a:ext cx="8796606" cy="3694574"/>
          </a:xfrm>
          <a:prstGeom prst="rect">
            <a:avLst/>
          </a:prstGeom>
          <a:noFill/>
          <a:ln>
            <a:noFill/>
          </a:ln>
        </p:spPr>
      </p:pic>
      <p:pic>
        <p:nvPicPr>
          <p:cNvPr id="246" name="Shape 246" descr="Screen Shot 2017-02-12 at 6.45.13 PM.png"/>
          <p:cNvPicPr preferRelativeResize="0"/>
          <p:nvPr/>
        </p:nvPicPr>
        <p:blipFill>
          <a:blip r:embed="rId4">
            <a:alphaModFix/>
          </a:blip>
          <a:stretch>
            <a:fillRect/>
          </a:stretch>
        </p:blipFill>
        <p:spPr>
          <a:xfrm>
            <a:off x="6304023" y="686249"/>
            <a:ext cx="2644975" cy="3309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makes it easier/harder to refuse something?</a:t>
            </a:r>
          </a:p>
        </p:txBody>
      </p:sp>
      <p:sp>
        <p:nvSpPr>
          <p:cNvPr id="252" name="Shape 252"/>
          <p:cNvSpPr txBox="1">
            <a:spLocks noGrp="1"/>
          </p:cNvSpPr>
          <p:nvPr>
            <p:ph type="body" idx="1"/>
          </p:nvPr>
        </p:nvSpPr>
        <p:spPr>
          <a:xfrm>
            <a:off x="387900" y="1489825"/>
            <a:ext cx="3999900" cy="3078900"/>
          </a:xfrm>
          <a:prstGeom prst="rect">
            <a:avLst/>
          </a:prstGeom>
        </p:spPr>
        <p:txBody>
          <a:bodyPr lIns="91425" tIns="91425" rIns="91425" bIns="91425" anchor="t" anchorCtr="0">
            <a:noAutofit/>
          </a:bodyPr>
          <a:lstStyle/>
          <a:p>
            <a:pPr lvl="0">
              <a:spcBef>
                <a:spcPts val="0"/>
              </a:spcBef>
              <a:buNone/>
            </a:pPr>
            <a:r>
              <a:rPr lang="en" sz="1800">
                <a:latin typeface="Architects Daughter"/>
                <a:ea typeface="Architects Daughter"/>
                <a:cs typeface="Architects Daughter"/>
                <a:sym typeface="Architects Daughter"/>
              </a:rPr>
              <a:t>Easier</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Preexisting morals/values relating to situation</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Person is unknown to you</a:t>
            </a:r>
          </a:p>
          <a:p>
            <a:pPr marL="457200" lvl="0" indent="-342900">
              <a:spcBef>
                <a:spcPts val="0"/>
              </a:spcBef>
              <a:buSzPct val="100000"/>
              <a:buFont typeface="Architects Daughter"/>
              <a:buChar char="●"/>
            </a:pPr>
            <a:r>
              <a:rPr lang="en" sz="1800">
                <a:latin typeface="Architects Daughter"/>
                <a:ea typeface="Architects Daughter"/>
                <a:cs typeface="Architects Daughter"/>
                <a:sym typeface="Architects Daughter"/>
              </a:rPr>
              <a:t>Experience in the situation</a:t>
            </a:r>
          </a:p>
        </p:txBody>
      </p:sp>
      <p:sp>
        <p:nvSpPr>
          <p:cNvPr id="253" name="Shape 253"/>
          <p:cNvSpPr txBox="1">
            <a:spLocks noGrp="1"/>
          </p:cNvSpPr>
          <p:nvPr>
            <p:ph type="body" idx="2"/>
          </p:nvPr>
        </p:nvSpPr>
        <p:spPr>
          <a:xfrm>
            <a:off x="4756200" y="1489825"/>
            <a:ext cx="3999900" cy="3078900"/>
          </a:xfrm>
          <a:prstGeom prst="rect">
            <a:avLst/>
          </a:prstGeom>
        </p:spPr>
        <p:txBody>
          <a:bodyPr lIns="91425" tIns="91425" rIns="91425" bIns="91425" anchor="t" anchorCtr="0">
            <a:noAutofit/>
          </a:bodyPr>
          <a:lstStyle/>
          <a:p>
            <a:pPr lvl="0">
              <a:spcBef>
                <a:spcPts val="0"/>
              </a:spcBef>
              <a:buNone/>
            </a:pPr>
            <a:r>
              <a:rPr lang="en" sz="1800">
                <a:latin typeface="Architects Daughter"/>
                <a:ea typeface="Architects Daughter"/>
                <a:cs typeface="Architects Daughter"/>
                <a:sym typeface="Architects Daughter"/>
              </a:rPr>
              <a:t>Harder</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No current morals or values relating to situation</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Person asking you is close to you</a:t>
            </a:r>
          </a:p>
          <a:p>
            <a:pPr marL="457200" lvl="0" indent="-342900">
              <a:spcBef>
                <a:spcPts val="0"/>
              </a:spcBef>
              <a:buSzPct val="100000"/>
              <a:buFont typeface="Architects Daughter"/>
              <a:buChar char="●"/>
            </a:pPr>
            <a:r>
              <a:rPr lang="en" sz="1800">
                <a:latin typeface="Architects Daughter"/>
                <a:ea typeface="Architects Daughter"/>
                <a:cs typeface="Architects Daughter"/>
                <a:sym typeface="Architects Daughter"/>
              </a:rPr>
              <a:t>No previous experience in the situation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87900" y="458025"/>
            <a:ext cx="64473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makes a refusal effective or ineffective?</a:t>
            </a:r>
          </a:p>
        </p:txBody>
      </p:sp>
      <p:pic>
        <p:nvPicPr>
          <p:cNvPr id="259" name="Shape 259"/>
          <p:cNvPicPr preferRelativeResize="0"/>
          <p:nvPr/>
        </p:nvPicPr>
        <p:blipFill>
          <a:blip r:embed="rId3">
            <a:alphaModFix/>
          </a:blip>
          <a:stretch>
            <a:fillRect/>
          </a:stretch>
        </p:blipFill>
        <p:spPr>
          <a:xfrm>
            <a:off x="152400" y="1920350"/>
            <a:ext cx="8839200" cy="2283460"/>
          </a:xfrm>
          <a:prstGeom prst="rect">
            <a:avLst/>
          </a:prstGeom>
          <a:noFill/>
          <a:ln>
            <a:noFill/>
          </a:ln>
        </p:spPr>
      </p:pic>
      <p:pic>
        <p:nvPicPr>
          <p:cNvPr id="260" name="Shape 260" descr="Screen Shot 2017-02-12 at 6.45.55 PM.png"/>
          <p:cNvPicPr preferRelativeResize="0"/>
          <p:nvPr/>
        </p:nvPicPr>
        <p:blipFill>
          <a:blip r:embed="rId4">
            <a:alphaModFix/>
          </a:blip>
          <a:stretch>
            <a:fillRect/>
          </a:stretch>
        </p:blipFill>
        <p:spPr>
          <a:xfrm>
            <a:off x="6835248" y="126400"/>
            <a:ext cx="1920850" cy="250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Effective vs. Ineffective Refusals</a:t>
            </a:r>
          </a:p>
        </p:txBody>
      </p:sp>
      <p:sp>
        <p:nvSpPr>
          <p:cNvPr id="266" name="Shape 266"/>
          <p:cNvSpPr txBox="1">
            <a:spLocks noGrp="1"/>
          </p:cNvSpPr>
          <p:nvPr>
            <p:ph type="body" idx="1"/>
          </p:nvPr>
        </p:nvSpPr>
        <p:spPr>
          <a:xfrm>
            <a:off x="387900" y="1489825"/>
            <a:ext cx="39999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Effective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Specifically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Body language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Repeated refusal</a:t>
            </a:r>
          </a:p>
          <a:p>
            <a:pPr marL="457200" lvl="0" indent="-228600">
              <a:spcBef>
                <a:spcPts val="0"/>
              </a:spcBef>
              <a:buFont typeface="Architects Daughter"/>
              <a:buChar char="-"/>
            </a:pPr>
            <a:r>
              <a:rPr lang="en">
                <a:latin typeface="Architects Daughter"/>
                <a:ea typeface="Architects Daughter"/>
                <a:cs typeface="Architects Daughter"/>
                <a:sym typeface="Architects Daughter"/>
              </a:rPr>
              <a:t>Suggested alternative</a:t>
            </a:r>
          </a:p>
        </p:txBody>
      </p:sp>
      <p:sp>
        <p:nvSpPr>
          <p:cNvPr id="267" name="Shape 267"/>
          <p:cNvSpPr txBox="1">
            <a:spLocks noGrp="1"/>
          </p:cNvSpPr>
          <p:nvPr>
            <p:ph type="body" idx="2"/>
          </p:nvPr>
        </p:nvSpPr>
        <p:spPr>
          <a:xfrm>
            <a:off x="4756200" y="1489825"/>
            <a:ext cx="39999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Inneffective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Never specifically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Body language is unsure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Does not repeat refusal</a:t>
            </a:r>
          </a:p>
          <a:p>
            <a:pPr marL="457200" lvl="0" indent="-228600">
              <a:spcBef>
                <a:spcPts val="0"/>
              </a:spcBef>
              <a:buFont typeface="Architects Daughter"/>
              <a:buChar char="-"/>
            </a:pPr>
            <a:r>
              <a:rPr lang="en">
                <a:latin typeface="Architects Daughter"/>
                <a:ea typeface="Architects Daughter"/>
                <a:cs typeface="Architects Daughter"/>
                <a:sym typeface="Architects Daughter"/>
              </a:rPr>
              <a:t>Does not suggest alternative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latin typeface="Luckiest Guy"/>
                <a:ea typeface="Luckiest Guy"/>
                <a:cs typeface="Luckiest Guy"/>
                <a:sym typeface="Luckiest Guy"/>
              </a:rPr>
              <a:t>Define “Peer Pressure”</a:t>
            </a:r>
          </a:p>
        </p:txBody>
      </p:sp>
      <p:sp>
        <p:nvSpPr>
          <p:cNvPr id="145" name="Shape 145"/>
          <p:cNvSpPr txBox="1">
            <a:spLocks noGrp="1"/>
          </p:cNvSpPr>
          <p:nvPr>
            <p:ph type="body" idx="1"/>
          </p:nvPr>
        </p:nvSpPr>
        <p:spPr>
          <a:xfrm>
            <a:off x="387900" y="1246750"/>
            <a:ext cx="4773900" cy="3078900"/>
          </a:xfrm>
          <a:prstGeom prst="rect">
            <a:avLst/>
          </a:prstGeom>
        </p:spPr>
        <p:txBody>
          <a:bodyPr lIns="91425" tIns="91425" rIns="91425" bIns="91425" anchor="t" anchorCtr="0">
            <a:noAutofit/>
          </a:bodyPr>
          <a:lstStyle/>
          <a:p>
            <a:pPr lvl="0" algn="ctr" rtl="0">
              <a:spcBef>
                <a:spcPts val="0"/>
              </a:spcBef>
              <a:buNone/>
            </a:pPr>
            <a:r>
              <a:rPr lang="en">
                <a:latin typeface="Architects Daughter"/>
                <a:ea typeface="Architects Daughter"/>
                <a:cs typeface="Architects Daughter"/>
                <a:sym typeface="Architects Daughter"/>
              </a:rPr>
              <a:t>Write your definition of peer pressure in your own words</a:t>
            </a:r>
          </a:p>
        </p:txBody>
      </p:sp>
      <p:pic>
        <p:nvPicPr>
          <p:cNvPr id="146" name="Shape 146"/>
          <p:cNvPicPr preferRelativeResize="0"/>
          <p:nvPr/>
        </p:nvPicPr>
        <p:blipFill>
          <a:blip r:embed="rId3">
            <a:alphaModFix/>
          </a:blip>
          <a:stretch>
            <a:fillRect/>
          </a:stretch>
        </p:blipFill>
        <p:spPr>
          <a:xfrm>
            <a:off x="-73476" y="2526573"/>
            <a:ext cx="5283574" cy="2616926"/>
          </a:xfrm>
          <a:prstGeom prst="rect">
            <a:avLst/>
          </a:prstGeom>
          <a:noFill/>
          <a:ln>
            <a:noFill/>
          </a:ln>
        </p:spPr>
      </p:pic>
      <p:pic>
        <p:nvPicPr>
          <p:cNvPr id="147" name="Shape 147" descr="Screen Shot 2017-02-12 at 6.43.26 PM.png"/>
          <p:cNvPicPr preferRelativeResize="0"/>
          <p:nvPr/>
        </p:nvPicPr>
        <p:blipFill>
          <a:blip r:embed="rId4">
            <a:alphaModFix/>
          </a:blip>
          <a:stretch>
            <a:fillRect/>
          </a:stretch>
        </p:blipFill>
        <p:spPr>
          <a:xfrm>
            <a:off x="5210097" y="-68075"/>
            <a:ext cx="3933905"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82500" y="3"/>
            <a:ext cx="6248400" cy="8574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 sz="4400" b="0" i="0" u="none" strike="noStrike" cap="none">
                <a:solidFill>
                  <a:schemeClr val="dk2"/>
                </a:solidFill>
                <a:latin typeface="Luckiest Guy"/>
                <a:ea typeface="Luckiest Guy"/>
                <a:cs typeface="Luckiest Guy"/>
                <a:sym typeface="Luckiest Guy"/>
              </a:rPr>
              <a:t>2 types of refusals</a:t>
            </a:r>
          </a:p>
        </p:txBody>
      </p:sp>
      <p:sp>
        <p:nvSpPr>
          <p:cNvPr id="274" name="Shape 274"/>
          <p:cNvSpPr txBox="1">
            <a:spLocks noGrp="1"/>
          </p:cNvSpPr>
          <p:nvPr>
            <p:ph type="body" idx="1"/>
          </p:nvPr>
        </p:nvSpPr>
        <p:spPr>
          <a:xfrm>
            <a:off x="256125" y="857400"/>
            <a:ext cx="8440800" cy="153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chitects Daughter"/>
              <a:buChar char="•"/>
            </a:pPr>
            <a:r>
              <a:rPr lang="en" sz="3200" b="1" i="0" u="none" strike="noStrike" cap="none">
                <a:solidFill>
                  <a:schemeClr val="dk1"/>
                </a:solidFill>
                <a:latin typeface="Architects Daughter"/>
                <a:ea typeface="Architects Daughter"/>
                <a:cs typeface="Architects Daughter"/>
                <a:sym typeface="Architects Daughter"/>
              </a:rPr>
              <a:t>Verbal and Nonverbal refusals</a:t>
            </a:r>
          </a:p>
          <a:p>
            <a:pPr marL="742950" marR="0" lvl="1" indent="-285750" algn="l" rtl="0">
              <a:spcBef>
                <a:spcPts val="560"/>
              </a:spcBef>
              <a:spcAft>
                <a:spcPts val="0"/>
              </a:spcAft>
              <a:buClr>
                <a:schemeClr val="dk1"/>
              </a:buClr>
              <a:buSzPct val="100000"/>
              <a:buFont typeface="Architects Daughter"/>
              <a:buChar char="–"/>
            </a:pPr>
            <a:r>
              <a:rPr lang="en" sz="2800" b="0" i="0" u="none" strike="noStrike" cap="none">
                <a:solidFill>
                  <a:schemeClr val="dk1"/>
                </a:solidFill>
                <a:latin typeface="Architects Daughter"/>
                <a:ea typeface="Architects Daughter"/>
                <a:cs typeface="Architects Daughter"/>
                <a:sym typeface="Architects Daughter"/>
              </a:rPr>
              <a:t>The ability/skill to say no effectively gives us a lot of power over our lives.</a:t>
            </a:r>
          </a:p>
          <a:p>
            <a:pPr marL="1143000" marR="0" lvl="2" indent="-228600" algn="l" rtl="0">
              <a:spcBef>
                <a:spcPts val="480"/>
              </a:spcBef>
              <a:spcAft>
                <a:spcPts val="0"/>
              </a:spcAft>
              <a:buClr>
                <a:srgbClr val="00FFFF"/>
              </a:buClr>
              <a:buSzPct val="100000"/>
              <a:buFont typeface="Architects Daughter"/>
              <a:buChar char="•"/>
            </a:pPr>
            <a:r>
              <a:rPr lang="en" sz="2400" b="1" i="0" u="none" strike="noStrike" cap="none">
                <a:solidFill>
                  <a:srgbClr val="00FFFF"/>
                </a:solidFill>
                <a:latin typeface="Architects Daughter"/>
                <a:ea typeface="Architects Daughter"/>
                <a:cs typeface="Architects Daughter"/>
                <a:sym typeface="Architects Daughter"/>
              </a:rPr>
              <a:t>Say “NO”</a:t>
            </a:r>
          </a:p>
          <a:p>
            <a:pPr marL="1143000" marR="0" lvl="2" indent="-228600" algn="l" rtl="0">
              <a:spcBef>
                <a:spcPts val="480"/>
              </a:spcBef>
              <a:spcAft>
                <a:spcPts val="0"/>
              </a:spcAft>
              <a:buClr>
                <a:srgbClr val="00FF00"/>
              </a:buClr>
              <a:buSzPct val="100000"/>
              <a:buFont typeface="Architects Daughter"/>
              <a:buChar char="•"/>
            </a:pPr>
            <a:r>
              <a:rPr lang="en" sz="2400" b="1" i="0" u="none" strike="noStrike" cap="none">
                <a:solidFill>
                  <a:srgbClr val="00FF00"/>
                </a:solidFill>
                <a:latin typeface="Architects Daughter"/>
                <a:ea typeface="Architects Daughter"/>
                <a:cs typeface="Architects Daughter"/>
                <a:sym typeface="Architects Daughter"/>
              </a:rPr>
              <a:t>Repeat the refusal</a:t>
            </a:r>
          </a:p>
          <a:p>
            <a:pPr marL="1143000" marR="0" lvl="2" indent="-228600" algn="l" rtl="0">
              <a:spcBef>
                <a:spcPts val="480"/>
              </a:spcBef>
              <a:spcAft>
                <a:spcPts val="0"/>
              </a:spcAft>
              <a:buClr>
                <a:srgbClr val="FF6600"/>
              </a:buClr>
              <a:buSzPct val="100000"/>
              <a:buFont typeface="Architects Daughter"/>
              <a:buChar char="•"/>
            </a:pPr>
            <a:r>
              <a:rPr lang="en" sz="2400" b="1" i="0" u="none" strike="noStrike" cap="none">
                <a:solidFill>
                  <a:srgbClr val="FF6600"/>
                </a:solidFill>
                <a:latin typeface="Architects Daughter"/>
                <a:ea typeface="Architects Daughter"/>
                <a:cs typeface="Architects Daughter"/>
                <a:sym typeface="Architects Daughter"/>
              </a:rPr>
              <a:t>Suggest an alternative</a:t>
            </a:r>
          </a:p>
          <a:p>
            <a:pPr marL="1143000" marR="0" lvl="2" indent="-228600" algn="l" rtl="0">
              <a:spcBef>
                <a:spcPts val="480"/>
              </a:spcBef>
              <a:spcAft>
                <a:spcPts val="0"/>
              </a:spcAft>
              <a:buClr>
                <a:srgbClr val="FFFF00"/>
              </a:buClr>
              <a:buSzPct val="100000"/>
              <a:buFont typeface="Architects Daughter"/>
              <a:buChar char="•"/>
            </a:pPr>
            <a:r>
              <a:rPr lang="en" sz="2400" b="1" i="0" u="none" strike="noStrike" cap="none">
                <a:solidFill>
                  <a:srgbClr val="FFFF00"/>
                </a:solidFill>
                <a:latin typeface="Architects Daughter"/>
                <a:ea typeface="Architects Daughter"/>
                <a:cs typeface="Architects Daughter"/>
                <a:sym typeface="Architects Daughter"/>
              </a:rPr>
              <a:t>Use body language that says “NO”</a:t>
            </a:r>
          </a:p>
          <a:p>
            <a:pPr marL="1143000" marR="0" lvl="2" indent="-228600" algn="l" rtl="0">
              <a:spcBef>
                <a:spcPts val="480"/>
              </a:spcBef>
              <a:spcAft>
                <a:spcPts val="0"/>
              </a:spcAft>
              <a:buClr>
                <a:srgbClr val="FF0000"/>
              </a:buClr>
              <a:buSzPct val="100000"/>
              <a:buFont typeface="Architects Daughter"/>
              <a:buChar char="•"/>
            </a:pPr>
            <a:r>
              <a:rPr lang="en" sz="2400" b="1" i="0" u="none" strike="noStrike" cap="none">
                <a:solidFill>
                  <a:srgbClr val="FF0000"/>
                </a:solidFill>
                <a:latin typeface="Architects Daughter"/>
                <a:ea typeface="Architects Daughter"/>
                <a:cs typeface="Architects Daughter"/>
                <a:sym typeface="Architects Daughter"/>
              </a:rPr>
              <a:t>Build the relationship, if                    appropriate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781050"/>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4400" b="1" i="0" u="none" strike="noStrike" cap="none">
                <a:solidFill>
                  <a:srgbClr val="00FF00"/>
                </a:solidFill>
                <a:latin typeface="Luckiest Guy"/>
                <a:ea typeface="Luckiest Guy"/>
                <a:cs typeface="Luckiest Guy"/>
                <a:sym typeface="Luckiest Guy"/>
              </a:rPr>
              <a:t>Repeat the refusal</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81" name="Shape 281"/>
          <p:cNvSpPr txBox="1">
            <a:spLocks noGrp="1"/>
          </p:cNvSpPr>
          <p:nvPr>
            <p:ph type="body" idx="1"/>
          </p:nvPr>
        </p:nvSpPr>
        <p:spPr>
          <a:xfrm>
            <a:off x="228600" y="986200"/>
            <a:ext cx="8469600" cy="671100"/>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chemeClr val="dk1"/>
              </a:buClr>
              <a:buSzPct val="100000"/>
              <a:buFont typeface="Architects Daughter"/>
              <a:buChar char="•"/>
            </a:pPr>
            <a:r>
              <a:rPr lang="en" sz="2000" b="1" i="0" u="none" strike="noStrike" cap="none">
                <a:solidFill>
                  <a:schemeClr val="dk1"/>
                </a:solidFill>
                <a:latin typeface="Architects Daughter"/>
                <a:ea typeface="Architects Daughter"/>
                <a:cs typeface="Architects Daughter"/>
                <a:sym typeface="Architects Daughter"/>
              </a:rPr>
              <a:t>Use repetition technique until the person stops pressuring you.</a:t>
            </a:r>
          </a:p>
          <a:p>
            <a:pPr marL="742950" marR="0" lvl="1" indent="-234950" algn="l" rtl="0">
              <a:spcBef>
                <a:spcPts val="560"/>
              </a:spcBef>
              <a:spcAft>
                <a:spcPts val="0"/>
              </a:spcAft>
              <a:buClr>
                <a:srgbClr val="00FF00"/>
              </a:buClr>
              <a:buSzPct val="100000"/>
              <a:buFont typeface="Architects Daughter"/>
              <a:buChar char="•"/>
            </a:pPr>
            <a:r>
              <a:rPr lang="en" sz="2000" b="1" i="0" u="none" strike="noStrike" cap="none">
                <a:solidFill>
                  <a:srgbClr val="00FF00"/>
                </a:solidFill>
                <a:latin typeface="Architects Daughter"/>
                <a:ea typeface="Architects Daughter"/>
                <a:cs typeface="Architects Daughter"/>
                <a:sym typeface="Architects Daughter"/>
              </a:rPr>
              <a:t>No, I don’t want to do that. No, I don’t want to do that. No, I don’t want to do that.</a:t>
            </a:r>
          </a:p>
          <a:p>
            <a:pPr marL="342900" marR="0" lvl="0" indent="-317500" algn="l" rtl="0">
              <a:spcBef>
                <a:spcPts val="480"/>
              </a:spcBef>
              <a:spcAft>
                <a:spcPts val="0"/>
              </a:spcAft>
              <a:buClr>
                <a:schemeClr val="dk1"/>
              </a:buClr>
              <a:buSzPct val="100000"/>
              <a:buFont typeface="Architects Daughter"/>
              <a:buChar char="•"/>
            </a:pPr>
            <a:r>
              <a:rPr lang="en" sz="2000" b="1" i="0" u="none" strike="noStrike" cap="none">
                <a:solidFill>
                  <a:schemeClr val="dk1"/>
                </a:solidFill>
                <a:latin typeface="Architects Daughter"/>
                <a:ea typeface="Architects Daughter"/>
                <a:cs typeface="Architects Daughter"/>
                <a:sym typeface="Architects Daughter"/>
              </a:rPr>
              <a:t>Restate no, increasing intensity adding a statement about how you f</a:t>
            </a:r>
            <a:r>
              <a:rPr lang="en" sz="2000" b="1">
                <a:latin typeface="Architects Daughter"/>
                <a:ea typeface="Architects Daughter"/>
                <a:cs typeface="Architects Daughter"/>
                <a:sym typeface="Architects Daughter"/>
              </a:rPr>
              <a:t>eel </a:t>
            </a:r>
            <a:r>
              <a:rPr lang="en" sz="2000" b="1" i="0" u="none" strike="noStrike" cap="none">
                <a:solidFill>
                  <a:schemeClr val="dk1"/>
                </a:solidFill>
                <a:latin typeface="Architects Daughter"/>
                <a:ea typeface="Architects Daughter"/>
                <a:cs typeface="Architects Daughter"/>
                <a:sym typeface="Architects Daughter"/>
              </a:rPr>
              <a:t>and the consequence if the pressure does not change.</a:t>
            </a:r>
          </a:p>
          <a:p>
            <a:pPr marL="742950" marR="0" lvl="1" indent="-285750" algn="l" rtl="0">
              <a:spcBef>
                <a:spcPts val="560"/>
              </a:spcBef>
              <a:spcAft>
                <a:spcPts val="0"/>
              </a:spcAft>
              <a:buClr>
                <a:srgbClr val="008000"/>
              </a:buClr>
              <a:buSzPct val="140000"/>
              <a:buFont typeface="Arial"/>
              <a:buChar char="•"/>
            </a:pPr>
            <a:r>
              <a:rPr lang="en" sz="2000" b="1" i="0" u="none" strike="noStrike" cap="none">
                <a:solidFill>
                  <a:srgbClr val="00FF00"/>
                </a:solidFill>
                <a:latin typeface="Architects Daughter"/>
                <a:ea typeface="Architects Daughter"/>
                <a:cs typeface="Architects Daughter"/>
                <a:sym typeface="Architects Daughter"/>
              </a:rPr>
              <a:t>No and when you pressure me I feel   angry and if you keep pressuring me I  am going to leave.</a:t>
            </a:r>
            <a:r>
              <a:rPr lang="en" sz="2000" b="1" i="0" u="none" strike="noStrike" cap="none">
                <a:solidFill>
                  <a:srgbClr val="008000"/>
                </a:solidFill>
                <a:latin typeface="Architects Daughter"/>
                <a:ea typeface="Architects Daughter"/>
                <a:cs typeface="Architects Daughter"/>
                <a:sym typeface="Architects Daughter"/>
              </a:rPr>
              <a:t>  </a:t>
            </a:r>
            <a:r>
              <a:rPr lang="en" sz="2000" b="1" i="0" u="none" strike="noStrike" cap="none">
                <a:solidFill>
                  <a:srgbClr val="008000"/>
                </a:solidFill>
                <a:latin typeface="Arial"/>
                <a:ea typeface="Arial"/>
                <a:cs typeface="Arial"/>
                <a:sym typeface="Arial"/>
              </a:rPr>
              <a:t>    </a:t>
            </a:r>
            <a:r>
              <a:rPr lang="en" sz="2800" b="1" i="0" u="none" strike="noStrike" cap="none">
                <a:solidFill>
                  <a:srgbClr val="008000"/>
                </a:solidFill>
                <a:latin typeface="Arial"/>
                <a:ea typeface="Arial"/>
                <a:cs typeface="Arial"/>
                <a:sym typeface="Aria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48975" y="715525"/>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4000" b="1" i="0" u="none" strike="noStrike" cap="none">
                <a:solidFill>
                  <a:srgbClr val="FF6600"/>
                </a:solidFill>
                <a:latin typeface="Luckiest Guy"/>
                <a:ea typeface="Luckiest Guy"/>
                <a:cs typeface="Luckiest Guy"/>
                <a:sym typeface="Luckiest Guy"/>
              </a:rPr>
              <a:t>Suggest an Alternative</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88" name="Shape 288"/>
          <p:cNvSpPr txBox="1">
            <a:spLocks noGrp="1"/>
          </p:cNvSpPr>
          <p:nvPr>
            <p:ph type="body" idx="1"/>
          </p:nvPr>
        </p:nvSpPr>
        <p:spPr>
          <a:xfrm>
            <a:off x="185900" y="835825"/>
            <a:ext cx="8094900" cy="2899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chitects Daughter"/>
              <a:buChar char="•"/>
            </a:pPr>
            <a:r>
              <a:rPr lang="en" sz="2400" b="1" i="0" u="none" strike="noStrike" cap="none">
                <a:solidFill>
                  <a:schemeClr val="dk1"/>
                </a:solidFill>
                <a:latin typeface="Architects Daughter"/>
                <a:ea typeface="Architects Daughter"/>
                <a:cs typeface="Architects Daughter"/>
                <a:sym typeface="Architects Daughter"/>
              </a:rPr>
              <a:t>Suggest another activity that is realistic and appealing.</a:t>
            </a:r>
          </a:p>
          <a:p>
            <a:pPr marL="742950" marR="0" lvl="1" indent="-285750" algn="l" rtl="0">
              <a:spcBef>
                <a:spcPts val="560"/>
              </a:spcBef>
              <a:spcAft>
                <a:spcPts val="0"/>
              </a:spcAft>
              <a:buClr>
                <a:srgbClr val="FF6600"/>
              </a:buClr>
              <a:buSzPct val="100000"/>
              <a:buFont typeface="Architects Daughter"/>
              <a:buChar char="•"/>
            </a:pPr>
            <a:r>
              <a:rPr lang="en" sz="2800" b="1" i="0" u="none" strike="noStrike" cap="none">
                <a:solidFill>
                  <a:srgbClr val="FF6600"/>
                </a:solidFill>
                <a:latin typeface="Architects Daughter"/>
                <a:ea typeface="Architects Daughter"/>
                <a:cs typeface="Architects Daughter"/>
                <a:sym typeface="Architects Daughter"/>
              </a:rPr>
              <a:t>Let’s go to a movie, for a walk, to a friend’s, etc.</a:t>
            </a:r>
          </a:p>
          <a:p>
            <a:pPr marL="342900" marR="0" lvl="0" indent="-342900" algn="l" rtl="0">
              <a:spcBef>
                <a:spcPts val="480"/>
              </a:spcBef>
              <a:spcAft>
                <a:spcPts val="0"/>
              </a:spcAft>
              <a:buClr>
                <a:schemeClr val="dk1"/>
              </a:buClr>
              <a:buSzPct val="100000"/>
              <a:buFont typeface="Architects Daughter"/>
              <a:buChar char="•"/>
            </a:pPr>
            <a:r>
              <a:rPr lang="en" sz="2400" b="1" i="0" u="none" strike="noStrike" cap="none">
                <a:solidFill>
                  <a:schemeClr val="dk1"/>
                </a:solidFill>
                <a:latin typeface="Architects Daughter"/>
                <a:ea typeface="Architects Daughter"/>
                <a:cs typeface="Architects Daughter"/>
                <a:sym typeface="Architects Daughter"/>
              </a:rPr>
              <a:t>Move toward acting on the alternative</a:t>
            </a:r>
          </a:p>
          <a:p>
            <a:pPr marL="742950" marR="0" lvl="1" indent="-285750" algn="l" rtl="0">
              <a:spcBef>
                <a:spcPts val="560"/>
              </a:spcBef>
              <a:spcAft>
                <a:spcPts val="0"/>
              </a:spcAft>
              <a:buClr>
                <a:srgbClr val="FF6600"/>
              </a:buClr>
              <a:buSzPct val="100000"/>
              <a:buFont typeface="Architects Daughter"/>
              <a:buChar char="•"/>
            </a:pPr>
            <a:r>
              <a:rPr lang="en" sz="2800" b="1" i="0" u="none" strike="noStrike" cap="none">
                <a:solidFill>
                  <a:srgbClr val="FF6600"/>
                </a:solidFill>
                <a:latin typeface="Architects Daughter"/>
                <a:ea typeface="Architects Daughter"/>
                <a:cs typeface="Architects Daughter"/>
                <a:sym typeface="Architects Daughter"/>
              </a:rPr>
              <a:t>Get the paper to see what is at the movies, start on a walk together, call friends to see if they’re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52400" y="666750"/>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2400" b="1" i="0" u="none" strike="noStrike" cap="none">
                <a:solidFill>
                  <a:srgbClr val="660066"/>
                </a:solidFill>
                <a:latin typeface="Luckiest Guy"/>
                <a:ea typeface="Luckiest Guy"/>
                <a:cs typeface="Luckiest Guy"/>
                <a:sym typeface="Luckiest Guy"/>
              </a:rPr>
              <a:t>Use body language that</a:t>
            </a:r>
            <a:br>
              <a:rPr lang="en" sz="2400" b="1" i="0" u="none" strike="noStrike" cap="none">
                <a:solidFill>
                  <a:srgbClr val="660066"/>
                </a:solidFill>
                <a:latin typeface="Luckiest Guy"/>
                <a:ea typeface="Luckiest Guy"/>
                <a:cs typeface="Luckiest Guy"/>
                <a:sym typeface="Luckiest Guy"/>
              </a:rPr>
            </a:br>
            <a:r>
              <a:rPr lang="en" sz="2400" b="1" i="0" u="none" strike="noStrike" cap="none">
                <a:solidFill>
                  <a:srgbClr val="660066"/>
                </a:solidFill>
                <a:latin typeface="Luckiest Guy"/>
                <a:ea typeface="Luckiest Guy"/>
                <a:cs typeface="Luckiest Guy"/>
                <a:sym typeface="Luckiest Guy"/>
              </a:rPr>
              <a:t>says “NO”</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95" name="Shape 295"/>
          <p:cNvSpPr txBox="1">
            <a:spLocks noGrp="1"/>
          </p:cNvSpPr>
          <p:nvPr>
            <p:ph type="body" idx="1"/>
          </p:nvPr>
        </p:nvSpPr>
        <p:spPr>
          <a:xfrm>
            <a:off x="228600" y="628650"/>
            <a:ext cx="8976000" cy="3429000"/>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Firm voice</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Use a strong, business-like tone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Serious expression</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“I mean it” look on face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Eye Contact</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Look directly at the person’s face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“Soldier body”</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Stand up straight and confident</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Gestures that emphasize point</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Use hand, arm movement to emphasize point</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Body says the same thing as your words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7 Refusal Skills</a:t>
            </a:r>
          </a:p>
        </p:txBody>
      </p:sp>
      <p:sp>
        <p:nvSpPr>
          <p:cNvPr id="301" name="Shape 301"/>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pic>
        <p:nvPicPr>
          <p:cNvPr id="302" name="Shape 302" descr="Image result for refuse"/>
          <p:cNvPicPr preferRelativeResize="0"/>
          <p:nvPr/>
        </p:nvPicPr>
        <p:blipFill rotWithShape="1">
          <a:blip r:embed="rId3">
            <a:alphaModFix/>
          </a:blip>
          <a:srcRect/>
          <a:stretch/>
        </p:blipFill>
        <p:spPr>
          <a:xfrm>
            <a:off x="5022575" y="0"/>
            <a:ext cx="342900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descr="Screen Shot 2017-02-12 at 6.46.34 PM.png"/>
          <p:cNvPicPr preferRelativeResize="0"/>
          <p:nvPr/>
        </p:nvPicPr>
        <p:blipFill>
          <a:blip r:embed="rId3">
            <a:alphaModFix/>
          </a:blip>
          <a:stretch>
            <a:fillRect/>
          </a:stretch>
        </p:blipFill>
        <p:spPr>
          <a:xfrm>
            <a:off x="5067870" y="0"/>
            <a:ext cx="3928157" cy="5143499"/>
          </a:xfrm>
          <a:prstGeom prst="rect">
            <a:avLst/>
          </a:prstGeom>
          <a:noFill/>
          <a:ln>
            <a:noFill/>
          </a:ln>
        </p:spPr>
      </p:pic>
      <p:sp>
        <p:nvSpPr>
          <p:cNvPr id="308" name="Shape 308"/>
          <p:cNvSpPr txBox="1"/>
          <p:nvPr/>
        </p:nvSpPr>
        <p:spPr>
          <a:xfrm>
            <a:off x="455900" y="508975"/>
            <a:ext cx="4611900" cy="680700"/>
          </a:xfrm>
          <a:prstGeom prst="rect">
            <a:avLst/>
          </a:prstGeom>
          <a:noFill/>
          <a:ln>
            <a:noFill/>
          </a:ln>
        </p:spPr>
        <p:txBody>
          <a:bodyPr lIns="91425" tIns="91425" rIns="91425" bIns="91425" anchor="t" anchorCtr="0">
            <a:noAutofit/>
          </a:bodyPr>
          <a:lstStyle/>
          <a:p>
            <a:pPr lvl="0">
              <a:spcBef>
                <a:spcPts val="0"/>
              </a:spcBef>
              <a:buNone/>
            </a:pPr>
            <a:r>
              <a:rPr lang="en" sz="3600">
                <a:solidFill>
                  <a:srgbClr val="FFFFFF"/>
                </a:solidFill>
                <a:latin typeface="Luckiest Guy"/>
                <a:ea typeface="Luckiest Guy"/>
                <a:cs typeface="Luckiest Guy"/>
                <a:sym typeface="Luckiest Guy"/>
              </a:rPr>
              <a:t>Mock Scenarios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Make an excuse</a:t>
            </a:r>
          </a:p>
        </p:txBody>
      </p:sp>
      <p:sp>
        <p:nvSpPr>
          <p:cNvPr id="314" name="Shape 314"/>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Alexis: My parents have a couple of old wine bottles in the basement that they’ll never notice if they’re missing. What do you think?</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Lauren: I would, but I have practice in the morning at 7.</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Alexis: C’mon!</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Lauren: No, I really can’t tonight.</a:t>
            </a:r>
          </a:p>
          <a:p>
            <a:pPr marL="0" marR="0" lvl="0" indent="0" algn="l" rtl="0">
              <a:lnSpc>
                <a:spcPct val="115000"/>
              </a:lnSpc>
              <a:spcBef>
                <a:spcPts val="1600"/>
              </a:spcBef>
              <a:spcAft>
                <a:spcPts val="0"/>
              </a:spcAft>
              <a:buClr>
                <a:schemeClr val="dk1"/>
              </a:buClr>
              <a:buSzPct val="25000"/>
              <a:buFont typeface="Roboto"/>
              <a:buNone/>
            </a:pPr>
            <a:endParaRPr/>
          </a:p>
        </p:txBody>
      </p:sp>
      <p:sp>
        <p:nvSpPr>
          <p:cNvPr id="315" name="Shape 315"/>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3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Change the subject</a:t>
            </a:r>
          </a:p>
        </p:txBody>
      </p:sp>
      <p:sp>
        <p:nvSpPr>
          <p:cNvPr id="321" name="Shape 321"/>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Jeff: Yooo what’s up Tyler how you been? I’m throwing this huge party tonight and there’s gonna be tons of weed. Everybody’s coming, you down?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Tyler: Maybe, hey did you finish the Bio homework for tomorrow?</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Jeff: </a:t>
            </a:r>
            <a:r>
              <a:rPr lang="en">
                <a:latin typeface="Architects Daughter"/>
                <a:ea typeface="Architects Daughter"/>
                <a:cs typeface="Architects Daughter"/>
                <a:sym typeface="Architects Daughter"/>
              </a:rPr>
              <a:t>Who cares let’s just go to the party.</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Tyler: No, I have to get this homework done.</a:t>
            </a:r>
          </a:p>
        </p:txBody>
      </p:sp>
      <p:sp>
        <p:nvSpPr>
          <p:cNvPr id="322" name="Shape 322"/>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Blame someone else</a:t>
            </a:r>
          </a:p>
        </p:txBody>
      </p:sp>
      <p:sp>
        <p:nvSpPr>
          <p:cNvPr id="328" name="Shape 328"/>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David: Hey Mike, wanna drink a couple beers at my place after practice?</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Mike: Nah man, my girlfriend will be ticked if she finds out.</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David: She won’t find out…</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Mike: I don’t know man. I guess I can come over.</a:t>
            </a:r>
          </a:p>
        </p:txBody>
      </p:sp>
      <p:sp>
        <p:nvSpPr>
          <p:cNvPr id="329" name="Shape 329"/>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Suggest to do something else</a:t>
            </a:r>
          </a:p>
        </p:txBody>
      </p:sp>
      <p:sp>
        <p:nvSpPr>
          <p:cNvPr id="335" name="Shape 335"/>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Mark: Let’s play beer pong guys, I got a case in the fridge!</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Jimmy: Heck yeah!</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Austin: I’m down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Logan: Why don’t we just play cards guys? That's always a good time.</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Austin: Nah, let’s drink!</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Logan: No I’m going home if that’s what you’re planning on.</a:t>
            </a:r>
          </a:p>
        </p:txBody>
      </p:sp>
      <p:sp>
        <p:nvSpPr>
          <p:cNvPr id="336" name="Shape 336"/>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Define “Peer Pressure”</a:t>
            </a:r>
          </a:p>
        </p:txBody>
      </p:sp>
      <p:sp>
        <p:nvSpPr>
          <p:cNvPr id="153" name="Shape 153"/>
          <p:cNvSpPr txBox="1">
            <a:spLocks noGrp="1"/>
          </p:cNvSpPr>
          <p:nvPr>
            <p:ph type="body" idx="1"/>
          </p:nvPr>
        </p:nvSpPr>
        <p:spPr>
          <a:xfrm>
            <a:off x="387900" y="1328174"/>
            <a:ext cx="83682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noun</a:t>
            </a:r>
            <a:br>
              <a:rPr lang="en">
                <a:latin typeface="Architects Daughter"/>
                <a:ea typeface="Architects Daughter"/>
                <a:cs typeface="Architects Daughter"/>
                <a:sym typeface="Architects Daughter"/>
              </a:rPr>
            </a:br>
            <a:r>
              <a:rPr lang="en">
                <a:latin typeface="Architects Daughter"/>
                <a:ea typeface="Architects Daughter"/>
                <a:cs typeface="Architects Daughter"/>
                <a:sym typeface="Architects Daughter"/>
              </a:rPr>
              <a:t>1. social pressure by members of one's peer group to take a certain action, adopt certain values, or otherwise conform in order to be accepted.</a:t>
            </a:r>
          </a:p>
        </p:txBody>
      </p:sp>
      <p:pic>
        <p:nvPicPr>
          <p:cNvPr id="154" name="Shape 154"/>
          <p:cNvPicPr preferRelativeResize="0"/>
          <p:nvPr/>
        </p:nvPicPr>
        <p:blipFill>
          <a:blip r:embed="rId3">
            <a:alphaModFix/>
          </a:blip>
          <a:stretch>
            <a:fillRect/>
          </a:stretch>
        </p:blipFill>
        <p:spPr>
          <a:xfrm>
            <a:off x="545325" y="2545573"/>
            <a:ext cx="3319125" cy="2398049"/>
          </a:xfrm>
          <a:prstGeom prst="rect">
            <a:avLst/>
          </a:prstGeom>
          <a:noFill/>
          <a:ln>
            <a:noFill/>
          </a:ln>
        </p:spPr>
      </p:pic>
      <p:pic>
        <p:nvPicPr>
          <p:cNvPr id="155" name="Shape 155"/>
          <p:cNvPicPr preferRelativeResize="0"/>
          <p:nvPr/>
        </p:nvPicPr>
        <p:blipFill>
          <a:blip r:embed="rId4">
            <a:alphaModFix/>
          </a:blip>
          <a:stretch>
            <a:fillRect/>
          </a:stretch>
        </p:blipFill>
        <p:spPr>
          <a:xfrm>
            <a:off x="4904490" y="2662937"/>
            <a:ext cx="2638208" cy="2163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Walk away from situation</a:t>
            </a:r>
          </a:p>
        </p:txBody>
      </p:sp>
      <p:sp>
        <p:nvSpPr>
          <p:cNvPr id="342" name="Shape 342"/>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Carly: Hey sarah, wanna split this joint real quick before school?</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Sarah: (Pretends to answer phone) No, Sorry my mom is calling me! I gotta go!</a:t>
            </a:r>
          </a:p>
        </p:txBody>
      </p:sp>
      <p:sp>
        <p:nvSpPr>
          <p:cNvPr id="343" name="Shape 343"/>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pic>
        <p:nvPicPr>
          <p:cNvPr id="344" name="Shape 344"/>
          <p:cNvPicPr preferRelativeResize="0"/>
          <p:nvPr/>
        </p:nvPicPr>
        <p:blipFill>
          <a:blip r:embed="rId3">
            <a:alphaModFix/>
          </a:blip>
          <a:stretch>
            <a:fillRect/>
          </a:stretch>
        </p:blipFill>
        <p:spPr>
          <a:xfrm>
            <a:off x="1852675" y="2955249"/>
            <a:ext cx="2535125" cy="207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Make it into a joke</a:t>
            </a:r>
          </a:p>
        </p:txBody>
      </p:sp>
      <p:sp>
        <p:nvSpPr>
          <p:cNvPr id="350" name="Shape 350"/>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Conor (at party): Let’s split this 6-pack of wine coolers, Ryan.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Ryan: No way man, I’d rather not drink at all than drink those things. That’s what my mom drinks!</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Conor: But that’s all we have…</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Ryan: Then no, I guess I’m not drinking then.</a:t>
            </a:r>
          </a:p>
        </p:txBody>
      </p:sp>
      <p:sp>
        <p:nvSpPr>
          <p:cNvPr id="351" name="Shape 351"/>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Let’s Practice</a:t>
            </a:r>
          </a:p>
        </p:txBody>
      </p:sp>
      <p:pic>
        <p:nvPicPr>
          <p:cNvPr id="357" name="Shape 357" descr="Screen Shot 2017-02-12 at 6.47.50 PM.png"/>
          <p:cNvPicPr preferRelativeResize="0"/>
          <p:nvPr/>
        </p:nvPicPr>
        <p:blipFill>
          <a:blip r:embed="rId3">
            <a:alphaModFix/>
          </a:blip>
          <a:stretch>
            <a:fillRect/>
          </a:stretch>
        </p:blipFill>
        <p:spPr>
          <a:xfrm>
            <a:off x="5575174" y="1228487"/>
            <a:ext cx="2985448" cy="3876125"/>
          </a:xfrm>
          <a:prstGeom prst="rect">
            <a:avLst/>
          </a:prstGeom>
          <a:noFill/>
          <a:ln>
            <a:noFill/>
          </a:ln>
        </p:spPr>
      </p:pic>
      <p:pic>
        <p:nvPicPr>
          <p:cNvPr id="358" name="Shape 358" descr="Screen Shot 2017-02-12 at 6.46.53 PM.png"/>
          <p:cNvPicPr preferRelativeResize="0"/>
          <p:nvPr/>
        </p:nvPicPr>
        <p:blipFill>
          <a:blip r:embed="rId4">
            <a:alphaModFix/>
          </a:blip>
          <a:stretch>
            <a:fillRect/>
          </a:stretch>
        </p:blipFill>
        <p:spPr>
          <a:xfrm>
            <a:off x="1789024" y="1267374"/>
            <a:ext cx="2915575" cy="37983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Reflection</a:t>
            </a:r>
          </a:p>
        </p:txBody>
      </p:sp>
      <p:sp>
        <p:nvSpPr>
          <p:cNvPr id="364" name="Shape 364"/>
          <p:cNvSpPr txBox="1">
            <a:spLocks noGrp="1"/>
          </p:cNvSpPr>
          <p:nvPr>
            <p:ph type="body" idx="1"/>
          </p:nvPr>
        </p:nvSpPr>
        <p:spPr>
          <a:xfrm>
            <a:off x="387900" y="1489825"/>
            <a:ext cx="8174100" cy="3078900"/>
          </a:xfrm>
          <a:prstGeom prst="rect">
            <a:avLst/>
          </a:prstGeom>
        </p:spPr>
        <p:txBody>
          <a:bodyPr lIns="91425" tIns="91425" rIns="91425" bIns="91425" anchor="t" anchorCtr="0">
            <a:noAutofit/>
          </a:bodyPr>
          <a:lstStyle/>
          <a:p>
            <a:pPr lvl="0">
              <a:spcBef>
                <a:spcPts val="0"/>
              </a:spcBef>
              <a:buNone/>
            </a:pPr>
            <a:r>
              <a:rPr lang="en" sz="3600">
                <a:latin typeface="Architects Daughter"/>
                <a:ea typeface="Architects Daughter"/>
                <a:cs typeface="Architects Daughter"/>
                <a:sym typeface="Architects Daughter"/>
              </a:rPr>
              <a:t>Would the person in the scenario be difficult to say no to? Why or why not?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descr="-- Created using PowToon -- Free sign up at http://www.powtoon.com/join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Using Refusal Skills">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Refusal Skills Skits</a:t>
            </a:r>
          </a:p>
        </p:txBody>
      </p:sp>
      <p:sp>
        <p:nvSpPr>
          <p:cNvPr id="375" name="Shape 375"/>
          <p:cNvSpPr txBox="1">
            <a:spLocks noGrp="1"/>
          </p:cNvSpPr>
          <p:nvPr>
            <p:ph type="body" idx="1"/>
          </p:nvPr>
        </p:nvSpPr>
        <p:spPr>
          <a:xfrm>
            <a:off x="387900" y="1489825"/>
            <a:ext cx="7029600" cy="30789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In groups you are to come up with a skit to practice refusal skills</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Follow instructions on your handout</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Skits need to be 1-</a:t>
            </a:r>
            <a:r>
              <a:rPr lang="en" sz="2400">
                <a:latin typeface="Architects Daughter"/>
                <a:ea typeface="Architects Daughter"/>
                <a:cs typeface="Architects Daughter"/>
                <a:sym typeface="Architects Daughter"/>
              </a:rPr>
              <a:t>2</a:t>
            </a:r>
            <a:r>
              <a:rPr lang="en" sz="2400" b="0" i="0" u="none" strike="noStrike" cap="none">
                <a:solidFill>
                  <a:schemeClr val="dk1"/>
                </a:solidFill>
                <a:latin typeface="Architects Daughter"/>
                <a:ea typeface="Architects Daughter"/>
                <a:cs typeface="Architects Daughter"/>
                <a:sym typeface="Architects Daughter"/>
              </a:rPr>
              <a:t>mins in length</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Each group member must speak</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Fill in your </a:t>
            </a:r>
            <a:r>
              <a:rPr lang="en" sz="2400">
                <a:latin typeface="Architects Daughter"/>
                <a:ea typeface="Architects Daughter"/>
                <a:cs typeface="Architects Daughter"/>
                <a:sym typeface="Architects Daughter"/>
              </a:rPr>
              <a:t>“skits observation” sheet</a:t>
            </a:r>
            <a:r>
              <a:rPr lang="en" sz="2400" b="0" i="0" u="none" strike="noStrike" cap="none">
                <a:solidFill>
                  <a:schemeClr val="dk1"/>
                </a:solidFill>
                <a:latin typeface="Architects Daughter"/>
                <a:ea typeface="Architects Daughter"/>
                <a:cs typeface="Architects Daughter"/>
                <a:sym typeface="Architects Daughter"/>
              </a:rPr>
              <a:t> as your classmates present</a:t>
            </a:r>
          </a:p>
        </p:txBody>
      </p:sp>
      <p:pic>
        <p:nvPicPr>
          <p:cNvPr id="376" name="Shape 376"/>
          <p:cNvPicPr preferRelativeResize="0"/>
          <p:nvPr/>
        </p:nvPicPr>
        <p:blipFill>
          <a:blip r:embed="rId3">
            <a:alphaModFix/>
          </a:blip>
          <a:stretch>
            <a:fillRect/>
          </a:stretch>
        </p:blipFill>
        <p:spPr>
          <a:xfrm>
            <a:off x="7417600" y="3060200"/>
            <a:ext cx="1638300" cy="1952625"/>
          </a:xfrm>
          <a:prstGeom prst="rect">
            <a:avLst/>
          </a:prstGeom>
          <a:noFill/>
          <a:ln>
            <a:noFill/>
          </a:ln>
        </p:spPr>
      </p:pic>
      <p:pic>
        <p:nvPicPr>
          <p:cNvPr id="377" name="Shape 377"/>
          <p:cNvPicPr preferRelativeResize="0"/>
          <p:nvPr/>
        </p:nvPicPr>
        <p:blipFill>
          <a:blip r:embed="rId4">
            <a:alphaModFix/>
          </a:blip>
          <a:stretch>
            <a:fillRect/>
          </a:stretch>
        </p:blipFill>
        <p:spPr>
          <a:xfrm>
            <a:off x="7894325" y="171450"/>
            <a:ext cx="1088950" cy="14181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383" name="Shape 38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384" name="Shape 384" descr="Screen Shot 2017-02-12 at 6.48.08 PM.png"/>
          <p:cNvPicPr preferRelativeResize="0"/>
          <p:nvPr/>
        </p:nvPicPr>
        <p:blipFill>
          <a:blip r:embed="rId3">
            <a:alphaModFix/>
          </a:blip>
          <a:stretch>
            <a:fillRect/>
          </a:stretch>
        </p:blipFill>
        <p:spPr>
          <a:xfrm>
            <a:off x="2588701" y="0"/>
            <a:ext cx="396659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0" y="267446"/>
            <a:ext cx="9144000" cy="46085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rtl="0">
              <a:spcBef>
                <a:spcPts val="0"/>
              </a:spcBef>
              <a:buNone/>
            </a:pPr>
            <a:r>
              <a:rPr lang="en">
                <a:latin typeface="Luckiest Guy"/>
                <a:ea typeface="Luckiest Guy"/>
                <a:cs typeface="Luckiest Guy"/>
                <a:sym typeface="Luckiest Guy"/>
              </a:rPr>
              <a:t>What comes to mind when you think of Peer Pressure</a:t>
            </a:r>
          </a:p>
        </p:txBody>
      </p:sp>
      <p:sp>
        <p:nvSpPr>
          <p:cNvPr id="166" name="Shape 16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p:txBody>
      </p:sp>
      <p:pic>
        <p:nvPicPr>
          <p:cNvPr id="167" name="Shape 167"/>
          <p:cNvPicPr preferRelativeResize="0"/>
          <p:nvPr/>
        </p:nvPicPr>
        <p:blipFill>
          <a:blip r:embed="rId3">
            <a:alphaModFix/>
          </a:blip>
          <a:stretch>
            <a:fillRect/>
          </a:stretch>
        </p:blipFill>
        <p:spPr>
          <a:xfrm>
            <a:off x="0" y="1300273"/>
            <a:ext cx="3731624" cy="2143150"/>
          </a:xfrm>
          <a:prstGeom prst="rect">
            <a:avLst/>
          </a:prstGeom>
          <a:noFill/>
          <a:ln>
            <a:noFill/>
          </a:ln>
        </p:spPr>
      </p:pic>
      <p:pic>
        <p:nvPicPr>
          <p:cNvPr id="168" name="Shape 168"/>
          <p:cNvPicPr preferRelativeResize="0"/>
          <p:nvPr/>
        </p:nvPicPr>
        <p:blipFill>
          <a:blip r:embed="rId4">
            <a:alphaModFix/>
          </a:blip>
          <a:stretch>
            <a:fillRect/>
          </a:stretch>
        </p:blipFill>
        <p:spPr>
          <a:xfrm>
            <a:off x="225300" y="3443425"/>
            <a:ext cx="3400150" cy="1700075"/>
          </a:xfrm>
          <a:prstGeom prst="rect">
            <a:avLst/>
          </a:prstGeom>
          <a:noFill/>
          <a:ln>
            <a:noFill/>
          </a:ln>
        </p:spPr>
      </p:pic>
      <p:pic>
        <p:nvPicPr>
          <p:cNvPr id="169" name="Shape 169" descr="Screen Shot 2017-02-12 at 6.43.47 PM.png"/>
          <p:cNvPicPr preferRelativeResize="0"/>
          <p:nvPr/>
        </p:nvPicPr>
        <p:blipFill>
          <a:blip r:embed="rId5">
            <a:alphaModFix/>
          </a:blip>
          <a:stretch>
            <a:fillRect/>
          </a:stretch>
        </p:blipFill>
        <p:spPr>
          <a:xfrm>
            <a:off x="3238500" y="1952625"/>
            <a:ext cx="5905500" cy="123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latin typeface="Luckiest Guy"/>
                <a:ea typeface="Luckiest Guy"/>
                <a:cs typeface="Luckiest Guy"/>
                <a:sym typeface="Luckiest Guy"/>
              </a:rPr>
              <a:t>Types of Peer Pressure</a:t>
            </a:r>
          </a:p>
        </p:txBody>
      </p:sp>
      <p:sp>
        <p:nvSpPr>
          <p:cNvPr id="175" name="Shape 175"/>
          <p:cNvSpPr txBox="1">
            <a:spLocks noGrp="1"/>
          </p:cNvSpPr>
          <p:nvPr>
            <p:ph type="body" idx="1"/>
          </p:nvPr>
        </p:nvSpPr>
        <p:spPr>
          <a:xfrm>
            <a:off x="387900" y="1489824"/>
            <a:ext cx="3132000" cy="7857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600"/>
              </a:spcAft>
              <a:buClr>
                <a:schemeClr val="dk1"/>
              </a:buClr>
              <a:buSzPct val="77777"/>
              <a:buFont typeface="Architects Daughter"/>
              <a:buChar char="●"/>
            </a:pPr>
            <a:r>
              <a:rPr lang="en">
                <a:latin typeface="Architects Daughter"/>
                <a:ea typeface="Architects Daughter"/>
                <a:cs typeface="Architects Daughter"/>
                <a:sym typeface="Architects Daughter"/>
              </a:rPr>
              <a:t>Negative Peer Pressure</a:t>
            </a:r>
          </a:p>
          <a:p>
            <a:pPr marL="914400" marR="0" lvl="1" indent="-228600" algn="l" rtl="0">
              <a:lnSpc>
                <a:spcPct val="115000"/>
              </a:lnSpc>
              <a:spcBef>
                <a:spcPts val="0"/>
              </a:spcBef>
              <a:spcAft>
                <a:spcPts val="1600"/>
              </a:spcAft>
              <a:buFont typeface="Architects Daughter"/>
              <a:buChar char="○"/>
            </a:pPr>
            <a:r>
              <a:rPr lang="en">
                <a:latin typeface="Architects Daughter"/>
                <a:ea typeface="Architects Daughter"/>
                <a:cs typeface="Architects Daughter"/>
                <a:sym typeface="Architects Daughter"/>
              </a:rPr>
              <a:t>Examples</a:t>
            </a:r>
          </a:p>
        </p:txBody>
      </p:sp>
      <p:pic>
        <p:nvPicPr>
          <p:cNvPr id="176" name="Shape 176"/>
          <p:cNvPicPr preferRelativeResize="0"/>
          <p:nvPr/>
        </p:nvPicPr>
        <p:blipFill>
          <a:blip r:embed="rId3">
            <a:alphaModFix/>
          </a:blip>
          <a:stretch>
            <a:fillRect/>
          </a:stretch>
        </p:blipFill>
        <p:spPr>
          <a:xfrm>
            <a:off x="6867599" y="110850"/>
            <a:ext cx="2158500" cy="2841849"/>
          </a:xfrm>
          <a:prstGeom prst="rect">
            <a:avLst/>
          </a:prstGeom>
          <a:noFill/>
          <a:ln>
            <a:noFill/>
          </a:ln>
        </p:spPr>
      </p:pic>
      <p:pic>
        <p:nvPicPr>
          <p:cNvPr id="177" name="Shape 177"/>
          <p:cNvPicPr preferRelativeResize="0"/>
          <p:nvPr/>
        </p:nvPicPr>
        <p:blipFill>
          <a:blip r:embed="rId4">
            <a:alphaModFix/>
          </a:blip>
          <a:stretch>
            <a:fillRect/>
          </a:stretch>
        </p:blipFill>
        <p:spPr>
          <a:xfrm>
            <a:off x="3658225" y="2110975"/>
            <a:ext cx="3131924" cy="2789774"/>
          </a:xfrm>
          <a:prstGeom prst="rect">
            <a:avLst/>
          </a:prstGeom>
          <a:noFill/>
          <a:ln>
            <a:noFill/>
          </a:ln>
        </p:spPr>
      </p:pic>
      <p:sp>
        <p:nvSpPr>
          <p:cNvPr id="178" name="Shape 178"/>
          <p:cNvSpPr txBox="1">
            <a:spLocks noGrp="1"/>
          </p:cNvSpPr>
          <p:nvPr>
            <p:ph type="body" idx="1"/>
          </p:nvPr>
        </p:nvSpPr>
        <p:spPr>
          <a:xfrm>
            <a:off x="448775" y="2574474"/>
            <a:ext cx="3132000" cy="7857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600"/>
              </a:spcAft>
              <a:buClr>
                <a:schemeClr val="dk1"/>
              </a:buClr>
              <a:buSzPct val="77777"/>
              <a:buFont typeface="Architects Daughter"/>
              <a:buChar char="●"/>
            </a:pPr>
            <a:r>
              <a:rPr lang="en">
                <a:latin typeface="Architects Daughter"/>
                <a:ea typeface="Architects Daughter"/>
                <a:cs typeface="Architects Daughter"/>
                <a:sym typeface="Architects Daughter"/>
              </a:rPr>
              <a:t>Positive Peer Pressure</a:t>
            </a:r>
          </a:p>
          <a:p>
            <a:pPr marL="914400" marR="0" lvl="1" indent="-228600" algn="l" rtl="0">
              <a:lnSpc>
                <a:spcPct val="115000"/>
              </a:lnSpc>
              <a:spcBef>
                <a:spcPts val="0"/>
              </a:spcBef>
              <a:spcAft>
                <a:spcPts val="1600"/>
              </a:spcAft>
              <a:buFont typeface="Architects Daughter"/>
              <a:buChar char="○"/>
            </a:pPr>
            <a:r>
              <a:rPr lang="en">
                <a:latin typeface="Architects Daughter"/>
                <a:ea typeface="Architects Daughter"/>
                <a:cs typeface="Architects Daughter"/>
                <a:sym typeface="Architects Daughter"/>
              </a:rPr>
              <a:t>Examples</a:t>
            </a:r>
          </a:p>
        </p:txBody>
      </p:sp>
      <p:pic>
        <p:nvPicPr>
          <p:cNvPr id="179" name="Shape 179" descr="Screen Shot 2017-02-12 at 6.44.00 PM.png"/>
          <p:cNvPicPr preferRelativeResize="0"/>
          <p:nvPr/>
        </p:nvPicPr>
        <p:blipFill>
          <a:blip r:embed="rId5">
            <a:alphaModFix/>
          </a:blip>
          <a:stretch>
            <a:fillRect/>
          </a:stretch>
        </p:blipFill>
        <p:spPr>
          <a:xfrm>
            <a:off x="6942549" y="3105099"/>
            <a:ext cx="1869010" cy="1886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10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Let’s Talk About It</a:t>
            </a:r>
          </a:p>
        </p:txBody>
      </p:sp>
      <p:pic>
        <p:nvPicPr>
          <p:cNvPr id="185" name="Shape 185"/>
          <p:cNvPicPr preferRelativeResize="0"/>
          <p:nvPr/>
        </p:nvPicPr>
        <p:blipFill>
          <a:blip r:embed="rId3">
            <a:alphaModFix/>
          </a:blip>
          <a:stretch>
            <a:fillRect/>
          </a:stretch>
        </p:blipFill>
        <p:spPr>
          <a:xfrm>
            <a:off x="0" y="1822173"/>
            <a:ext cx="7671278" cy="3321321"/>
          </a:xfrm>
          <a:prstGeom prst="rect">
            <a:avLst/>
          </a:prstGeom>
          <a:noFill/>
          <a:ln>
            <a:noFill/>
          </a:ln>
        </p:spPr>
      </p:pic>
      <p:pic>
        <p:nvPicPr>
          <p:cNvPr id="186" name="Shape 186" descr="Screen Shot 2017-02-12 at 7.29.06 PM.png"/>
          <p:cNvPicPr preferRelativeResize="0"/>
          <p:nvPr/>
        </p:nvPicPr>
        <p:blipFill>
          <a:blip r:embed="rId4">
            <a:alphaModFix/>
          </a:blip>
          <a:stretch>
            <a:fillRect/>
          </a:stretch>
        </p:blipFill>
        <p:spPr>
          <a:xfrm>
            <a:off x="5827099" y="0"/>
            <a:ext cx="3316899" cy="3151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192" name="Shape 19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sp>
        <p:nvSpPr>
          <p:cNvPr id="193" name="Shape 193" descr="LIKE my Facebook https://www.facebook.com/JoeySalads Don't forget to Subscribe!   Subscribe to my Vlog account and Gaming account  https://www.youtube.com/user/JoeySalads2 https://www.youtube.com/user/JoeySaladsGaming    Follow me on  https://twitter.com/JoeySalads https://vine.co/JoeySaladsVine http://instagram.com/joeysalads https://www.facebook.com/JoeySalads" title="WEED Peer Pressure (Social Experiment)">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kind of influence do peers have over each other?</a:t>
            </a:r>
          </a:p>
        </p:txBody>
      </p:sp>
      <p:pic>
        <p:nvPicPr>
          <p:cNvPr id="199" name="Shape 199"/>
          <p:cNvPicPr preferRelativeResize="0"/>
          <p:nvPr/>
        </p:nvPicPr>
        <p:blipFill>
          <a:blip r:embed="rId3">
            <a:alphaModFix/>
          </a:blip>
          <a:stretch>
            <a:fillRect/>
          </a:stretch>
        </p:blipFill>
        <p:spPr>
          <a:xfrm>
            <a:off x="387900" y="1489812"/>
            <a:ext cx="3124200" cy="3267075"/>
          </a:xfrm>
          <a:prstGeom prst="rect">
            <a:avLst/>
          </a:prstGeom>
          <a:noFill/>
          <a:ln>
            <a:noFill/>
          </a:ln>
        </p:spPr>
      </p:pic>
      <p:pic>
        <p:nvPicPr>
          <p:cNvPr id="200" name="Shape 200"/>
          <p:cNvPicPr preferRelativeResize="0"/>
          <p:nvPr/>
        </p:nvPicPr>
        <p:blipFill>
          <a:blip r:embed="rId4">
            <a:alphaModFix/>
          </a:blip>
          <a:stretch>
            <a:fillRect/>
          </a:stretch>
        </p:blipFill>
        <p:spPr>
          <a:xfrm>
            <a:off x="3643075" y="1144125"/>
            <a:ext cx="5327099" cy="2721296"/>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xagonal_learni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(16:9)</PresentationFormat>
  <Paragraphs>171</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Roboto</vt:lpstr>
      <vt:lpstr>Impact</vt:lpstr>
      <vt:lpstr>Arial</vt:lpstr>
      <vt:lpstr>Roboto Slab</vt:lpstr>
      <vt:lpstr>Architects Daughter</vt:lpstr>
      <vt:lpstr>Calibri</vt:lpstr>
      <vt:lpstr>Metal</vt:lpstr>
      <vt:lpstr>Luckiest Guy</vt:lpstr>
      <vt:lpstr>marina</vt:lpstr>
      <vt:lpstr>hexagonal_learning</vt:lpstr>
      <vt:lpstr>Refusal Skills: Peer Pressure</vt:lpstr>
      <vt:lpstr>Define “Peer Pressure”</vt:lpstr>
      <vt:lpstr>Define “Peer Pressure”</vt:lpstr>
      <vt:lpstr>PowerPoint Presentation</vt:lpstr>
      <vt:lpstr>What comes to mind when you think of Peer Pressure</vt:lpstr>
      <vt:lpstr>Types of Peer Pressure</vt:lpstr>
      <vt:lpstr>Let’s Talk About It</vt:lpstr>
      <vt:lpstr>PowerPoint Presentation</vt:lpstr>
      <vt:lpstr>What kind of influence do peers have over each other?</vt:lpstr>
      <vt:lpstr>Why do some teens seem to be more susceptible than others to such pressure?</vt:lpstr>
      <vt:lpstr>How do technology and social media affect the way people influence each other?</vt:lpstr>
      <vt:lpstr>What advice would you give to someone dealing with negative peer pressure?</vt:lpstr>
      <vt:lpstr>Top 5 Influences on Teens for Drugs/Alcohol</vt:lpstr>
      <vt:lpstr>Class Top 5 Influences</vt:lpstr>
      <vt:lpstr>Refusal Skills</vt:lpstr>
      <vt:lpstr>What makes it easier/harder to refuse something?</vt:lpstr>
      <vt:lpstr>What makes it easier/harder to refuse something?</vt:lpstr>
      <vt:lpstr>What makes a refusal effective or ineffective?</vt:lpstr>
      <vt:lpstr>Effective vs. Ineffective Refusals</vt:lpstr>
      <vt:lpstr>2 types of refusals</vt:lpstr>
      <vt:lpstr>Repeat the refusal </vt:lpstr>
      <vt:lpstr>Suggest an Alternative </vt:lpstr>
      <vt:lpstr>Use body language that says “NO” </vt:lpstr>
      <vt:lpstr>7 Refusal Skills</vt:lpstr>
      <vt:lpstr>PowerPoint Presentation</vt:lpstr>
      <vt:lpstr>Make an excuse</vt:lpstr>
      <vt:lpstr>Change the subject</vt:lpstr>
      <vt:lpstr>Blame someone else</vt:lpstr>
      <vt:lpstr>Suggest to do something else</vt:lpstr>
      <vt:lpstr>Walk away from situation</vt:lpstr>
      <vt:lpstr>Make it into a joke</vt:lpstr>
      <vt:lpstr>Let’s Practice</vt:lpstr>
      <vt:lpstr>Reflection</vt:lpstr>
      <vt:lpstr>PowerPoint Presentation</vt:lpstr>
      <vt:lpstr>Refusal Skills Skits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Refusal Skills: Peer Pressure</dc:title>
  <dc:creator>Kristy T. Liercke</dc:creator>
  <cp:lastModifiedBy>Kristy T. Liercke</cp:lastModifiedBy>
  <cp:revision>2</cp:revision>
  <dcterms:modified xsi:type="dcterms:W3CDTF">2018-05-30T19:37:00Z</dcterms:modified>
</cp:coreProperties>
</file>